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2147480620" r:id="rId5"/>
    <p:sldId id="2147480621" r:id="rId6"/>
    <p:sldId id="2147480622" r:id="rId7"/>
    <p:sldId id="2147480623" r:id="rId8"/>
    <p:sldId id="214748062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E9A68-946A-2033-9EF3-B1737BB06EF6}" name="Merve Yalcindag/INL/TR" initials="MY" userId="S::merve.yalcindag@avon.com::e4d55f57-00d2-4cf7-a505-f32818765c5d" providerId="AD"/>
  <p188:author id="{71DD9C6F-9869-AFD3-AB22-A0024E1A6F20}" name="Didar Arslan/INL/TR" initials="DA" userId="S::didar.arslan@avon.com::3c9c9a3d-81a8-4cef-b25e-fbe38d7f1d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E7647-6457-4A65-A345-96AB5C4E7A83}" v="63" dt="2024-05-23T06:36:55.360"/>
    <p1510:client id="{60D9554E-5DCE-49BC-BCDE-2C268582E8E1}" v="173" dt="2024-05-23T07:09:30.697"/>
    <p1510:client id="{6CF24C59-CB2B-F1DC-EC3C-8649023ACA4D}" v="410" dt="2024-05-22T12:53:56.834"/>
    <p1510:client id="{89D633AE-63CF-4314-A343-25832E4CCD0F}" v="1221" dt="2024-05-23T10:10:18.284"/>
    <p1510:client id="{AF9BDB88-38D8-343B-0088-9990EDD10EE0}" v="129" dt="2024-05-23T11:41:23.769"/>
    <p1510:client id="{CFAF3149-0198-40B9-9073-E4B8E286F07D}" v="305" dt="2024-05-22T13:22:39.093"/>
    <p1510:client id="{EA4AC7B3-39E2-40E1-86A0-4AF84C398248}" v="1300" dt="2024-05-23T11:15:43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5C505-1CA6-4629-A81E-7C738582F24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DDC81-9D09-475F-801E-A8B0B35B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288B2E1-7C7F-B683-B115-DDD96437E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1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53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7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94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69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08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5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1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4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29C5E6-E99B-2144-5617-F63507437B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6137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87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4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68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3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99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6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5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75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4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4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46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8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3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2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24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x Tex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495B4D-206F-8CEB-FBF5-9C51AEAC536E}"/>
              </a:ext>
            </a:extLst>
          </p:cNvPr>
          <p:cNvSpPr/>
          <p:nvPr/>
        </p:nvSpPr>
        <p:spPr>
          <a:xfrm>
            <a:off x="3349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EDB38-044D-A496-9AA6-A4DD8AA7042C}"/>
              </a:ext>
            </a:extLst>
          </p:cNvPr>
          <p:cNvSpPr/>
          <p:nvPr/>
        </p:nvSpPr>
        <p:spPr>
          <a:xfrm>
            <a:off x="3251200" y="944563"/>
            <a:ext cx="8605838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D244D-D219-4154-3D6F-2A8D77723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1" y="1332000"/>
            <a:ext cx="7929563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7F95-2DC3-8A88-3F0E-7A9B35BE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1" y="2052001"/>
            <a:ext cx="7929563" cy="4256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F14B-1DF0-ACF6-A728-FAB02473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4496F-DAFE-3C37-D1F3-7C62B903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CE19-1CEC-89B0-FD9B-152C77B7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14606C-8B15-5754-2E8A-A0D7EC198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A485D4-2218-1005-3DC4-E3270E473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999" y="2052001"/>
            <a:ext cx="257883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2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21F4B4-A0D0-F9AE-4616-B7ABCEBFBD39}"/>
              </a:ext>
            </a:extLst>
          </p:cNvPr>
          <p:cNvSpPr/>
          <p:nvPr/>
        </p:nvSpPr>
        <p:spPr>
          <a:xfrm>
            <a:off x="334964" y="944563"/>
            <a:ext cx="56848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B8E88-36A3-346F-AADD-72E3EE1DDBDD}"/>
              </a:ext>
            </a:extLst>
          </p:cNvPr>
          <p:cNvSpPr/>
          <p:nvPr/>
        </p:nvSpPr>
        <p:spPr>
          <a:xfrm>
            <a:off x="6172200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4BDA7-F5EB-D2EA-BDA9-67A1E7B8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18760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CD35-816A-3B75-CC86-FA8C8D85D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1" y="2052001"/>
            <a:ext cx="5318761" cy="4256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98A4-0BB0-65C0-0B22-9C4E8E2B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1"/>
            <a:ext cx="5376063" cy="4256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CBEA2-D70C-AAA8-103B-01F55E81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D8E04-C90A-FD45-5360-C86C5029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08901-624A-641E-8D0D-ED23E09E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AD4476B-ACF1-A98E-91AF-D16084C3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332001"/>
            <a:ext cx="5376063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7414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Conten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210FF7-E1D1-657A-95F2-A66E5BC459ED}"/>
              </a:ext>
            </a:extLst>
          </p:cNvPr>
          <p:cNvSpPr/>
          <p:nvPr/>
        </p:nvSpPr>
        <p:spPr>
          <a:xfrm>
            <a:off x="3349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04929-019C-99DB-36DB-D7D941577C9A}"/>
              </a:ext>
            </a:extLst>
          </p:cNvPr>
          <p:cNvSpPr/>
          <p:nvPr/>
        </p:nvSpPr>
        <p:spPr>
          <a:xfrm>
            <a:off x="3253582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05FA0-95E4-71C3-D3FE-5218175908E1}"/>
              </a:ext>
            </a:extLst>
          </p:cNvPr>
          <p:cNvSpPr/>
          <p:nvPr/>
        </p:nvSpPr>
        <p:spPr>
          <a:xfrm>
            <a:off x="6172200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B979D-FB32-6536-EAA7-315A68F03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1B8BB-3DA6-F79B-0C05-E3A8AE05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D27A2-A40A-2B36-4A82-50F4F53E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4568-F889-26AF-D4B8-4534B566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2E379-42A1-1FF8-070F-4B485045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1"/>
            <a:ext cx="537606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C024744-CFA2-9D50-0E47-7DBD87A6C7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907" y="2052001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9DB4DA1-B29D-028A-FE02-CE18CC42479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1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97384D9-0330-E38A-EDB9-9AB8620743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0754E2F-D7E4-DC64-BBA3-6DC616660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698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74750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55DAD8-F372-D0E0-E8C2-5C41A4A20840}"/>
              </a:ext>
            </a:extLst>
          </p:cNvPr>
          <p:cNvSpPr/>
          <p:nvPr/>
        </p:nvSpPr>
        <p:spPr>
          <a:xfrm>
            <a:off x="3349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E8B4BA-5C00-8434-8A10-6A1420348F32}"/>
              </a:ext>
            </a:extLst>
          </p:cNvPr>
          <p:cNvSpPr/>
          <p:nvPr/>
        </p:nvSpPr>
        <p:spPr>
          <a:xfrm>
            <a:off x="3234797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A5BBD8-A3C6-76C7-4C7A-65F6AFA589A7}"/>
              </a:ext>
            </a:extLst>
          </p:cNvPr>
          <p:cNvSpPr/>
          <p:nvPr/>
        </p:nvSpPr>
        <p:spPr>
          <a:xfrm>
            <a:off x="6134630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C63D0-C8E7-D877-7A64-8749878CA02E}"/>
              </a:ext>
            </a:extLst>
          </p:cNvPr>
          <p:cNvSpPr/>
          <p:nvPr/>
        </p:nvSpPr>
        <p:spPr>
          <a:xfrm>
            <a:off x="90344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B2328-22D3-51BA-25EF-66FBBDD7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1332000"/>
            <a:ext cx="2575561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EA9E9-7692-07BF-3E78-2A7B8997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B6938-4D3D-6FA5-1DAA-82BD8292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7BF24-3C45-E97F-8545-DA3FFC21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0E5DB0-358C-C2CC-2C65-2D7890442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001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090F803-2E4A-1A6E-50C0-B4C37BDA69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4652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97B34A2-69B5-EA54-131B-12071F7C0F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339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76D13B64-7827-6884-47BE-B9B4895922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54320" y="2052001"/>
            <a:ext cx="2521744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88D762B-304D-7023-9CFC-FA9F1183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8A3AA8B-65BF-F81C-61C3-80944C21C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1385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CE99FF3-A945-D174-CADD-90BF4B80D3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2365" y="1332001"/>
            <a:ext cx="2525570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92172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1332000"/>
            <a:ext cx="5374911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999" y="2052001"/>
            <a:ext cx="5374911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12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/>
        </p:nvSpPr>
        <p:spPr>
          <a:xfrm>
            <a:off x="3349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1C409-6FB3-C76F-CF64-8D5162BB70B3}"/>
              </a:ext>
            </a:extLst>
          </p:cNvPr>
          <p:cNvSpPr/>
          <p:nvPr/>
        </p:nvSpPr>
        <p:spPr>
          <a:xfrm>
            <a:off x="3234797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1332000"/>
            <a:ext cx="2574925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1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F920A9-B398-1E13-697A-00D6657C8A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D4B24DB-2753-C8C7-0722-8349700C0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76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x Image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E089A-8834-602B-4E1C-0E972B7C926E}"/>
              </a:ext>
            </a:extLst>
          </p:cNvPr>
          <p:cNvSpPr/>
          <p:nvPr/>
        </p:nvSpPr>
        <p:spPr>
          <a:xfrm>
            <a:off x="6198435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BC73265-7B5E-5977-2548-CD7E0F6A0E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000" y="2052001"/>
            <a:ext cx="5376063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5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x Image Left, 2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2DB93D-0CAB-066F-8707-E76906106F0C}"/>
              </a:ext>
            </a:extLst>
          </p:cNvPr>
          <p:cNvSpPr/>
          <p:nvPr/>
        </p:nvSpPr>
        <p:spPr>
          <a:xfrm>
            <a:off x="6134630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D93B70-4A22-6BE3-F47C-67545D7E89EC}"/>
              </a:ext>
            </a:extLst>
          </p:cNvPr>
          <p:cNvSpPr/>
          <p:nvPr/>
        </p:nvSpPr>
        <p:spPr>
          <a:xfrm>
            <a:off x="90344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2501394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7DCBA6-0FA2-5C6D-4D79-1841665E07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0000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935FB14-E149-54AF-9C61-926D9E0082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21776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EE9EF9-1CA2-E685-02BD-53A004846C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17868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18460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08400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1"/>
            <a:ext cx="5308400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2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58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F5F1D-5E51-9D52-CB3D-A5AEF977CA5D}"/>
              </a:ext>
            </a:extLst>
          </p:cNvPr>
          <p:cNvSpPr/>
          <p:nvPr/>
        </p:nvSpPr>
        <p:spPr>
          <a:xfrm>
            <a:off x="334964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4E59B-5F68-98B2-2617-D3964974BB4F}"/>
              </a:ext>
            </a:extLst>
          </p:cNvPr>
          <p:cNvSpPr/>
          <p:nvPr/>
        </p:nvSpPr>
        <p:spPr>
          <a:xfrm>
            <a:off x="3234797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1332000"/>
            <a:ext cx="2574925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2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004D7EE4-9CB2-4EA6-EB1D-961AC81E315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2001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8685C3A2-1D60-7ECE-187F-0CDE50CB12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1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24ED12C-6D32-968B-7FB9-72E40C7EB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1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8776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DB58723-2B97-171D-5284-C0AF3CF1B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76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EAA75AB-46D1-E6F9-3698-7E1C9E419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30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A8E4F42-D875-62CE-C3D2-9E89D616C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26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3DAF1D1-3825-5F03-F962-6BD96494A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83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05688B3-570A-91EE-F109-D0C6D541F9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4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3230A98-A459-793C-3EF0-FA0F669D98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24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C08471F-7F01-F631-78E0-C2A6557E3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4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1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E410D4-D0DB-51EE-9F9E-91C22184C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73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B1FE10D-D1A0-1ECE-8C37-D1F528D48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8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4F1D93-BDCC-56E1-DA2F-1F33ED2021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43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8E4BC8-97B6-5C53-8254-084EC94BDD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5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Quote 1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1A0089-E1E3-25AF-4FF9-1243F3130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36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C53CA-4651-1803-F4E7-4765FDAB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2D64E-A574-FC67-35B7-E9E8402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409BD-0731-E266-CB83-C9D58A2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F0838-083A-7FC2-32B7-2C3E6C2DBB98}"/>
              </a:ext>
            </a:extLst>
          </p:cNvPr>
          <p:cNvSpPr/>
          <p:nvPr/>
        </p:nvSpPr>
        <p:spPr>
          <a:xfrm>
            <a:off x="334964" y="944563"/>
            <a:ext cx="11522075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20BED9-5C8B-270D-8FC3-1CEA116A72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1117601"/>
            <a:ext cx="11160125" cy="5191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01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1B846-985B-F3CC-110D-2B148940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3D535-2C78-5747-B830-A69B67CA6FF0}" type="datetime1">
              <a:rPr lang="en-GB" smtClean="0"/>
              <a:t>04/02/2025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42BFC-4320-72AD-7280-BC298278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9286-EB85-9817-A4DF-A2707D1F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A1756-4DC3-315B-58D8-DDBE69921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4" y="944563"/>
            <a:ext cx="11522075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47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1212-81B0-CF7A-896B-35C7A86D1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63" y="2920346"/>
            <a:ext cx="9837738" cy="688157"/>
          </a:xfrm>
        </p:spPr>
        <p:txBody>
          <a:bodyPr>
            <a:noAutofit/>
          </a:bodyPr>
          <a:lstStyle>
            <a:lvl1pPr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add thank you</a:t>
            </a:r>
            <a:endParaRPr lang="en-US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4C78D9A-1A16-D386-BEDC-E9FF5E705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17500"/>
            <a:ext cx="1656000" cy="1656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8A1C07F-88C6-EAC7-5139-D4DEA106E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613" y="36845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8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35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8B-7441-4DA6-2C4E-61D027B4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58062-643E-DA40-2749-117D87F5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0592B-E78B-3DBA-F0C1-A6493862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D16D1-1ECB-9209-5D39-BDD3A73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1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F7478-0124-248B-1552-454ED115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DBE75-FFF2-21F5-8AEF-845D45D6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E745-1FD0-B6AD-2866-948E0E19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4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85736" indent="-228578">
              <a:defRPr sz="2400"/>
            </a:lvl2pPr>
            <a:lvl3pPr marL="1142894" indent="-228578">
              <a:defRPr sz="2400"/>
            </a:lvl3pPr>
            <a:lvl4pPr marL="1600052" indent="-228578">
              <a:defRPr sz="2400"/>
            </a:lvl4pPr>
            <a:lvl5pPr marL="2057210" indent="-228578"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81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7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1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E001169-9CDE-BF68-DA36-DFC8A0C81C36}"/>
              </a:ext>
            </a:extLst>
          </p:cNvPr>
          <p:cNvGraphicFramePr>
            <a:graphicFrameLocks noChangeAspect="1"/>
          </p:cNvGraphicFramePr>
          <p:nvPr>
            <p:custDataLst>
              <p:tags r:id="rId62"/>
            </p:custDataLst>
            <p:extLst>
              <p:ext uri="{D42A27DB-BD31-4B8C-83A1-F6EECF244321}">
                <p14:modId xmlns:p14="http://schemas.microsoft.com/office/powerpoint/2010/main" val="1299114104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3" imgW="395" imgH="396" progId="TCLayout.ActiveDocument.1">
                  <p:embed/>
                </p:oleObj>
              </mc:Choice>
              <mc:Fallback>
                <p:oleObj name="think-cell Slide" r:id="rId6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E001169-9CDE-BF68-DA36-DFC8A0C81C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2A32-341C-3CF8-08F7-6BE1672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1332000"/>
            <a:ext cx="11244063" cy="6881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129-4631-E99F-4631-7879240A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1" y="2021345"/>
            <a:ext cx="11244063" cy="428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860D-5E7D-220D-598C-9F6045241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3838" y="6573692"/>
            <a:ext cx="2743200" cy="28430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8F72C3C-51C5-4C59-BA39-4E10EE64B65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97AA-1F14-E3E1-2834-06C8F611C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22" y="284307"/>
            <a:ext cx="9000716" cy="3651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2000" b="0" i="0" cap="all" spc="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970D-4993-6DD8-8CB9-BB514D3E5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9627" y="6573694"/>
            <a:ext cx="1371601" cy="284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EAC4D42E-4C62-4969-AD5D-B9C97D6041F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7CFB40A-F4FA-64C7-D8B3-C3FDA001E3FB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1" y="211054"/>
            <a:ext cx="540000" cy="5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31C6F-6072-8769-68EE-2BD5F6D5B7B6}"/>
              </a:ext>
            </a:extLst>
          </p:cNvPr>
          <p:cNvCxnSpPr/>
          <p:nvPr/>
        </p:nvCxnSpPr>
        <p:spPr>
          <a:xfrm>
            <a:off x="1018096" y="751054"/>
            <a:ext cx="108389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6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</p:sldLayoutIdLst>
  <p:txStyles>
    <p:titleStyle>
      <a:lvl1pPr algn="l" defTabSz="914358" rtl="0" eaLnBrk="1" latinLnBrk="0" hangingPunct="1">
        <a:lnSpc>
          <a:spcPct val="100000"/>
        </a:lnSpc>
        <a:spcBef>
          <a:spcPct val="0"/>
        </a:spcBef>
        <a:buNone/>
        <a:defRPr sz="1800" b="0" i="0" kern="1200" cap="all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0" indent="0" algn="l" defTabSz="91435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269987" indent="-269987" algn="l" defTabSz="91435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39975" indent="-269987" algn="l" defTabSz="91435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539975" indent="-269987" algn="l" defTabSz="91435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539975" indent="-269987" algn="l" defTabSz="91435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pos="325">
          <p15:clr>
            <a:srgbClr val="F26B43"/>
          </p15:clr>
        </p15:guide>
        <p15:guide id="9" pos="7355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orient="horz" pos="7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6B4A8-E59A-E463-14CF-FD3FCE3B9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598" y="2873950"/>
            <a:ext cx="7562850" cy="1838325"/>
          </a:xfrm>
        </p:spPr>
        <p:txBody>
          <a:bodyPr/>
          <a:lstStyle/>
          <a:p>
            <a:r>
              <a:rPr lang="tr-TR" sz="3600" dirty="0"/>
              <a:t>KAMPANYA GÖRSEL KULLANIMI</a:t>
            </a:r>
          </a:p>
          <a:p>
            <a:r>
              <a:rPr lang="tr-TR" sz="3600" dirty="0"/>
              <a:t> BİLGİLENDİRME SUNUMU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992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D9402D-299D-9FD5-E27E-918D971C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482" y="164680"/>
            <a:ext cx="11244063" cy="688157"/>
          </a:xfrm>
        </p:spPr>
        <p:txBody>
          <a:bodyPr/>
          <a:lstStyle/>
          <a:p>
            <a:r>
              <a:rPr lang="tr-TR" dirty="0"/>
              <a:t>KAMPANYA GÖRSEL BOYUTLARI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5E65A-721A-638A-DD96-9CB14DF55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1" y="1285309"/>
            <a:ext cx="11244063" cy="4287381"/>
          </a:xfrm>
        </p:spPr>
        <p:txBody>
          <a:bodyPr/>
          <a:lstStyle/>
          <a:p>
            <a:r>
              <a:rPr lang="tr-TR" dirty="0"/>
              <a:t>Şubat ayı itibariyle, kampanya görünürlüğünü artırmak için dayanıklı malzemelerle birlikte yeni bir görsel kullanım planına geçiş yapıyoruz. </a:t>
            </a:r>
          </a:p>
          <a:p>
            <a:r>
              <a:rPr lang="tr-TR" dirty="0"/>
              <a:t>Bu plana göre Mağaza ve Kiosklar için aşağıdaki görsel boyutlarında ilgili adetlerde gönderim yapılacaktır.</a:t>
            </a:r>
          </a:p>
          <a:p>
            <a:endParaRPr lang="tr-T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135EFC1-8BA0-9A7F-13A4-221A8EBE3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83602"/>
              </p:ext>
            </p:extLst>
          </p:nvPr>
        </p:nvGraphicFramePr>
        <p:xfrm>
          <a:off x="432001" y="3429000"/>
          <a:ext cx="4089721" cy="2262800"/>
        </p:xfrm>
        <a:graphic>
          <a:graphicData uri="http://schemas.openxmlformats.org/drawingml/2006/table">
            <a:tbl>
              <a:tblPr/>
              <a:tblGrid>
                <a:gridCol w="2705263">
                  <a:extLst>
                    <a:ext uri="{9D8B030D-6E8A-4147-A177-3AD203B41FA5}">
                      <a16:colId xmlns:a16="http://schemas.microsoft.com/office/drawing/2014/main" val="2989988370"/>
                    </a:ext>
                  </a:extLst>
                </a:gridCol>
                <a:gridCol w="1384458">
                  <a:extLst>
                    <a:ext uri="{9D8B030D-6E8A-4147-A177-3AD203B41FA5}">
                      <a16:colId xmlns:a16="http://schemas.microsoft.com/office/drawing/2014/main" val="2833244423"/>
                    </a:ext>
                  </a:extLst>
                </a:gridCol>
              </a:tblGrid>
              <a:tr h="905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Mağaza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85332"/>
                  </a:ext>
                </a:extLst>
              </a:tr>
              <a:tr h="192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Görsel tipi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Adet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528529"/>
                  </a:ext>
                </a:extLst>
              </a:tr>
              <a:tr h="569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A5- Poster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             3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121691"/>
                  </a:ext>
                </a:extLst>
              </a:tr>
              <a:tr h="135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 (13cm)-Asetat Baskı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             5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759986"/>
                  </a:ext>
                </a:extLst>
              </a:tr>
              <a:tr h="569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50x70 3mm forex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             1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34897"/>
                  </a:ext>
                </a:extLst>
              </a:tr>
              <a:tr h="286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70x100-3mm forex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Talep eden mağaza başına 1 adet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06101"/>
                  </a:ext>
                </a:extLst>
              </a:tr>
              <a:tr h="192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Wobbler(29cm)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Dönkart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asetat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)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             4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65456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87FD76-A35B-3907-09A9-8D5B2A058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402106"/>
              </p:ext>
            </p:extLst>
          </p:nvPr>
        </p:nvGraphicFramePr>
        <p:xfrm>
          <a:off x="5232214" y="3475129"/>
          <a:ext cx="4651089" cy="2097561"/>
        </p:xfrm>
        <a:graphic>
          <a:graphicData uri="http://schemas.openxmlformats.org/drawingml/2006/table">
            <a:tbl>
              <a:tblPr/>
              <a:tblGrid>
                <a:gridCol w="3848023">
                  <a:extLst>
                    <a:ext uri="{9D8B030D-6E8A-4147-A177-3AD203B41FA5}">
                      <a16:colId xmlns:a16="http://schemas.microsoft.com/office/drawing/2014/main" val="3208933255"/>
                    </a:ext>
                  </a:extLst>
                </a:gridCol>
                <a:gridCol w="803066">
                  <a:extLst>
                    <a:ext uri="{9D8B030D-6E8A-4147-A177-3AD203B41FA5}">
                      <a16:colId xmlns:a16="http://schemas.microsoft.com/office/drawing/2014/main" val="655795686"/>
                    </a:ext>
                  </a:extLst>
                </a:gridCol>
              </a:tblGrid>
              <a:tr h="22076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Kiosk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980092"/>
                  </a:ext>
                </a:extLst>
              </a:tr>
              <a:tr h="239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Görsel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tipi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Adet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506008"/>
                  </a:ext>
                </a:extLst>
              </a:tr>
              <a:tr h="6984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Wobbler(48cm)-Dev Wobbler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2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2886"/>
                  </a:ext>
                </a:extLst>
              </a:tr>
              <a:tr h="239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Kiosk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Alınlık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Görselleri-35.8x26.9-Poster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4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140758"/>
                  </a:ext>
                </a:extLst>
              </a:tr>
              <a:tr h="6984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 (13cm)-Asetat Baskı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       5  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771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9998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E93DE-7FCF-9D85-BF02-9709A1272D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/>
              <a:t>Uygulanan kampanyaların görsellerinin mağaza içerisinde sergilenmesi yasal zorunluluklar kapsamında kritik önem taşımaktadır.Bu nedenle kampanya planına uygun olarak kampanya görsellerinin gönderimi her ay yapılmaktaydı.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/>
              <a:t>Şubat öncesi kampanya görsellerinde, tüm boyutlarda Kampanya Koşulları alanı yer almaktaydı.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/>
              <a:t>Yeni yapıda ise, daha dayanıklı malzemeler kullanarak kampanya görsellerini ilgili ayın planına paralel olarak yeniden kullanılabilmesini amaçlıyoruz.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u="sng" dirty="0"/>
              <a:t>Bu kapsamda, mağaza içerisinde sergilenen görsellerde en az 1 adet görsel tipinde kampanya koşulları bilgisinin yer alması gerekmektedir.</a:t>
            </a:r>
          </a:p>
          <a:p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6E48E9-EA66-D063-3A93-10A2556F8BDC}"/>
              </a:ext>
            </a:extLst>
          </p:cNvPr>
          <p:cNvSpPr txBox="1">
            <a:spLocks/>
          </p:cNvSpPr>
          <p:nvPr/>
        </p:nvSpPr>
        <p:spPr>
          <a:xfrm>
            <a:off x="1093482" y="164680"/>
            <a:ext cx="11244063" cy="6881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5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0" kern="1200" cap="all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tr-TR" dirty="0"/>
              <a:t>KAMPANYA GÖRSEL KULLANIMLARI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300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07159-90E4-4494-7F22-F6DB17AF3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968" y="1136128"/>
            <a:ext cx="11244063" cy="4287381"/>
          </a:xfrm>
        </p:spPr>
        <p:txBody>
          <a:bodyPr/>
          <a:lstStyle/>
          <a:p>
            <a:r>
              <a:rPr lang="tr-TR" dirty="0"/>
              <a:t>Bu nedenle aşağıda «kuralsız» olarak belirtilen görsel tiplerinin atılmaması, sonraki kampanyalarda ihtiyaç duyulması halinde YENİDEN KULLANILMASINI VE SAKLANMASINI RİCA EDİYORUZ. </a:t>
            </a:r>
          </a:p>
          <a:p>
            <a:r>
              <a:rPr lang="tr-TR" dirty="0"/>
              <a:t>Kurallı olarak belirtilen görseller ise, kampanya planına uygun olarak HER AY gönderilmeye devam edilecektir. Ancak kuralsız görsellerin gönderimi 1 kez yapılacaktır.</a:t>
            </a:r>
          </a:p>
          <a:p>
            <a:endParaRPr lang="tr-TR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97235B-75BD-B2DF-3B80-3BB7EC2A4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28426"/>
              </p:ext>
            </p:extLst>
          </p:nvPr>
        </p:nvGraphicFramePr>
        <p:xfrm>
          <a:off x="706014" y="3665048"/>
          <a:ext cx="3982717" cy="1887389"/>
        </p:xfrm>
        <a:graphic>
          <a:graphicData uri="http://schemas.openxmlformats.org/drawingml/2006/table">
            <a:tbl>
              <a:tblPr/>
              <a:tblGrid>
                <a:gridCol w="2634482">
                  <a:extLst>
                    <a:ext uri="{9D8B030D-6E8A-4147-A177-3AD203B41FA5}">
                      <a16:colId xmlns:a16="http://schemas.microsoft.com/office/drawing/2014/main" val="2706344669"/>
                    </a:ext>
                  </a:extLst>
                </a:gridCol>
                <a:gridCol w="1348235">
                  <a:extLst>
                    <a:ext uri="{9D8B030D-6E8A-4147-A177-3AD203B41FA5}">
                      <a16:colId xmlns:a16="http://schemas.microsoft.com/office/drawing/2014/main" val="327713774"/>
                    </a:ext>
                  </a:extLst>
                </a:gridCol>
              </a:tblGrid>
              <a:tr h="12913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Mağaza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941316"/>
                  </a:ext>
                </a:extLst>
              </a:tr>
              <a:tr h="408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Görsel tipi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Kurallı/Kuralsız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71414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A5- Poster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Kurallı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006765"/>
                  </a:ext>
                </a:extLst>
              </a:tr>
              <a:tr h="33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 (13cm)-Asetat Baskı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60592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50x70 3mm forex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573821"/>
                  </a:ext>
                </a:extLst>
              </a:tr>
              <a:tr h="139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70x100-3mm forex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70766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Wobbler(29cm)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Dönkart (asetat)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Kuralsız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334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F36F7C-A327-7524-61BA-530B01FA5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59350"/>
              </p:ext>
            </p:extLst>
          </p:nvPr>
        </p:nvGraphicFramePr>
        <p:xfrm>
          <a:off x="5883967" y="3742079"/>
          <a:ext cx="3530600" cy="1813560"/>
        </p:xfrm>
        <a:graphic>
          <a:graphicData uri="http://schemas.openxmlformats.org/drawingml/2006/table">
            <a:tbl>
              <a:tblPr/>
              <a:tblGrid>
                <a:gridCol w="2921000">
                  <a:extLst>
                    <a:ext uri="{9D8B030D-6E8A-4147-A177-3AD203B41FA5}">
                      <a16:colId xmlns:a16="http://schemas.microsoft.com/office/drawing/2014/main" val="38047590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42352226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Kiosk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26198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Görsel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tipi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Kurallı/Kuralsız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4229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Wobbler(48cm)-Dev Wobbler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Kuralsız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334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Kiosk Alınlık Görselleri-35.8x26.9-Poster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Kurallı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23498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 (13cm)-Asetat Baskı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Kuralsız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95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9501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3280-A16E-C080-3CC4-5E392291C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SAKLANACAK GÖRSEL BOYUTLARI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A8652A-92E0-5F91-2657-4B01C2FC9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004910"/>
              </p:ext>
            </p:extLst>
          </p:nvPr>
        </p:nvGraphicFramePr>
        <p:xfrm>
          <a:off x="432001" y="2020157"/>
          <a:ext cx="3982717" cy="1612978"/>
        </p:xfrm>
        <a:graphic>
          <a:graphicData uri="http://schemas.openxmlformats.org/drawingml/2006/table">
            <a:tbl>
              <a:tblPr/>
              <a:tblGrid>
                <a:gridCol w="2634482">
                  <a:extLst>
                    <a:ext uri="{9D8B030D-6E8A-4147-A177-3AD203B41FA5}">
                      <a16:colId xmlns:a16="http://schemas.microsoft.com/office/drawing/2014/main" val="2706344669"/>
                    </a:ext>
                  </a:extLst>
                </a:gridCol>
                <a:gridCol w="1348235">
                  <a:extLst>
                    <a:ext uri="{9D8B030D-6E8A-4147-A177-3AD203B41FA5}">
                      <a16:colId xmlns:a16="http://schemas.microsoft.com/office/drawing/2014/main" val="327713774"/>
                    </a:ext>
                  </a:extLst>
                </a:gridCol>
              </a:tblGrid>
              <a:tr h="12913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Mağaza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941316"/>
                  </a:ext>
                </a:extLst>
              </a:tr>
              <a:tr h="408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Görsel tipi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Kurallı/Kuralsız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71414"/>
                  </a:ext>
                </a:extLst>
              </a:tr>
              <a:tr h="33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 (13cm)-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Asetat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Baskı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Kuralsız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60592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50x70 3mm forex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573821"/>
                  </a:ext>
                </a:extLst>
              </a:tr>
              <a:tr h="139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70x100-3mm forex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70766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Wobbler(29cm)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Dönkart (asetat)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Kuralsız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334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174E27-E11D-A348-A390-94BEE2485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31822"/>
              </p:ext>
            </p:extLst>
          </p:nvPr>
        </p:nvGraphicFramePr>
        <p:xfrm>
          <a:off x="548758" y="3987911"/>
          <a:ext cx="3530600" cy="1242060"/>
        </p:xfrm>
        <a:graphic>
          <a:graphicData uri="http://schemas.openxmlformats.org/drawingml/2006/table">
            <a:tbl>
              <a:tblPr/>
              <a:tblGrid>
                <a:gridCol w="2921000">
                  <a:extLst>
                    <a:ext uri="{9D8B030D-6E8A-4147-A177-3AD203B41FA5}">
                      <a16:colId xmlns:a16="http://schemas.microsoft.com/office/drawing/2014/main" val="11503344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4192589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Görsel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tipi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Kurallı/Kuralsız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5744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Kiosk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Alınlık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Görselleri-35.8x26.9-Poster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Kurallı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77155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Wobbler (13cm)-Asetat Baskı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Kuralsız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873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6A8BDD1-8756-7023-7101-EDADC89B4140}"/>
              </a:ext>
            </a:extLst>
          </p:cNvPr>
          <p:cNvSpPr txBox="1"/>
          <p:nvPr/>
        </p:nvSpPr>
        <p:spPr>
          <a:xfrm>
            <a:off x="5550195" y="1676078"/>
            <a:ext cx="3880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NOT: </a:t>
            </a: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50X70 görseller iki köşesinden delinmiş olarak gönderilecektir. Paket içerisinden çıkan vantuzlarla birlikte cama yapıştırabilirsiniz.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8972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Avon 2023">
  <a:themeElements>
    <a:clrScheme name="Avon">
      <a:dk1>
        <a:srgbClr val="000000"/>
      </a:dk1>
      <a:lt1>
        <a:srgbClr val="FFFFFF"/>
      </a:lt1>
      <a:dk2>
        <a:srgbClr val="FFF4F7"/>
      </a:dk2>
      <a:lt2>
        <a:srgbClr val="E5004B"/>
      </a:lt2>
      <a:accent1>
        <a:srgbClr val="E5004B"/>
      </a:accent1>
      <a:accent2>
        <a:srgbClr val="F66F7C"/>
      </a:accent2>
      <a:accent3>
        <a:srgbClr val="FFAEB1"/>
      </a:accent3>
      <a:accent4>
        <a:srgbClr val="0060AC"/>
      </a:accent4>
      <a:accent5>
        <a:srgbClr val="3096E2"/>
      </a:accent5>
      <a:accent6>
        <a:srgbClr val="97BCDF"/>
      </a:accent6>
      <a:hlink>
        <a:srgbClr val="E5004B"/>
      </a:hlink>
      <a:folHlink>
        <a:srgbClr val="F66F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f5b1fa-48c5-425c-9cce-0fd8cff59992">
      <Terms xmlns="http://schemas.microsoft.com/office/infopath/2007/PartnerControls"/>
    </lcf76f155ced4ddcb4097134ff3c332f>
    <TaxCatchAll xmlns="7d4c4f1d-db62-4f75-ac1f-3ed88d75e08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0DB0B3194E4D4D9B5ADBB896608883" ma:contentTypeVersion="12" ma:contentTypeDescription="Create a new document." ma:contentTypeScope="" ma:versionID="86135054d6f640308aaaf0f77e5a2ebd">
  <xsd:schema xmlns:xsd="http://www.w3.org/2001/XMLSchema" xmlns:xs="http://www.w3.org/2001/XMLSchema" xmlns:p="http://schemas.microsoft.com/office/2006/metadata/properties" xmlns:ns2="21f5b1fa-48c5-425c-9cce-0fd8cff59992" xmlns:ns3="7d4c4f1d-db62-4f75-ac1f-3ed88d75e087" targetNamespace="http://schemas.microsoft.com/office/2006/metadata/properties" ma:root="true" ma:fieldsID="c247422f15ae23db5de5b94c586567b3" ns2:_="" ns3:_="">
    <xsd:import namespace="21f5b1fa-48c5-425c-9cce-0fd8cff59992"/>
    <xsd:import namespace="7d4c4f1d-db62-4f75-ac1f-3ed88d75e0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5b1fa-48c5-425c-9cce-0fd8cff59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1bd0a23-2c95-4283-b013-821e6f2a88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c4f1d-db62-4f75-ac1f-3ed88d75e08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6061310-504f-4b2c-a43b-5b4ca6653b30}" ma:internalName="TaxCatchAll" ma:showField="CatchAllData" ma:web="7d4c4f1d-db62-4f75-ac1f-3ed88d75e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8446A0-7A39-4A9E-A065-21FD858C4EF4}">
  <ds:schemaRefs>
    <ds:schemaRef ds:uri="21f5b1fa-48c5-425c-9cce-0fd8cff59992"/>
    <ds:schemaRef ds:uri="7d4c4f1d-db62-4f75-ac1f-3ed88d75e0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3D4822-2C4B-4B90-9CEB-788ACCC7A2DD}">
  <ds:schemaRefs>
    <ds:schemaRef ds:uri="21f5b1fa-48c5-425c-9cce-0fd8cff59992"/>
    <ds:schemaRef ds:uri="7d4c4f1d-db62-4f75-ac1f-3ed88d75e0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694FD28-8B22-4C01-BF2D-F34EA5DB1B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Widescreen</PresentationFormat>
  <Paragraphs>75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Aptos</vt:lpstr>
      <vt:lpstr>Aptos Narrow</vt:lpstr>
      <vt:lpstr>Arial</vt:lpstr>
      <vt:lpstr>Lato</vt:lpstr>
      <vt:lpstr>Lato Black</vt:lpstr>
      <vt:lpstr>Lato Medium</vt:lpstr>
      <vt:lpstr>2_Avon 2023</vt:lpstr>
      <vt:lpstr>think-cell Slide</vt:lpstr>
      <vt:lpstr>PowerPoint Presentation</vt:lpstr>
      <vt:lpstr>KAMPANYA GÖRSEL BOYUTLARI </vt:lpstr>
      <vt:lpstr>PowerPoint Presentation</vt:lpstr>
      <vt:lpstr>PowerPoint Presentation</vt:lpstr>
      <vt:lpstr>SAKLANACAK GÖRSEL BOYUTLARI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Cagatay Asan/INL/TR</dc:creator>
  <cp:lastModifiedBy>Izel Kaplan/INL/TR</cp:lastModifiedBy>
  <cp:revision>45</cp:revision>
  <dcterms:created xsi:type="dcterms:W3CDTF">2024-05-20T07:13:31Z</dcterms:created>
  <dcterms:modified xsi:type="dcterms:W3CDTF">2025-02-04T05:44:38Z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0x0101002D0DB0B3194E4D4D9B5ADBB896608883</vt:lpwstr>
  </property>
  <property fmtid="{D5CDD505-2E9C-101B-9397-08002B2CF9AE}" pid="3" name="MediaServiceImageTags">
    <vt:lpwstr/>
  </property>
</Properties>
</file>